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3"/>
  </p:notesMasterIdLst>
  <p:sldIdLst>
    <p:sldId id="263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7C80"/>
    <a:srgbClr val="00B050"/>
    <a:srgbClr val="FFCC00"/>
    <a:srgbClr val="FF9933"/>
    <a:srgbClr val="FFE699"/>
    <a:srgbClr val="E6E6E6"/>
    <a:srgbClr val="FF9966"/>
    <a:srgbClr val="FFFFFF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62" autoAdjust="0"/>
    <p:restoredTop sz="94333" autoAdjust="0"/>
  </p:normalViewPr>
  <p:slideViewPr>
    <p:cSldViewPr snapToGrid="0" snapToObjects="1">
      <p:cViewPr varScale="1">
        <p:scale>
          <a:sx n="45" d="100"/>
          <a:sy n="45" d="100"/>
        </p:scale>
        <p:origin x="2238" y="72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49786" cy="496967"/>
          </a:xfrm>
          <a:prstGeom prst="rect">
            <a:avLst/>
          </a:prstGeom>
        </p:spPr>
        <p:txBody>
          <a:bodyPr vert="horz" lIns="91523" tIns="45760" rIns="91523" bIns="4576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3"/>
            <a:ext cx="2949786" cy="496967"/>
          </a:xfrm>
          <a:prstGeom prst="rect">
            <a:avLst/>
          </a:prstGeom>
        </p:spPr>
        <p:txBody>
          <a:bodyPr vert="horz" lIns="91523" tIns="45760" rIns="91523" bIns="45760" rtlCol="0"/>
          <a:lstStyle>
            <a:lvl1pPr algn="r">
              <a:defRPr sz="1200"/>
            </a:lvl1pPr>
          </a:lstStyle>
          <a:p>
            <a:fld id="{A0D7DF97-C61D-4F0B-84BE-15FA336ABD61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6125"/>
            <a:ext cx="2578100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23" tIns="45760" rIns="91523" bIns="4576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21186"/>
            <a:ext cx="5445760" cy="4472702"/>
          </a:xfrm>
          <a:prstGeom prst="rect">
            <a:avLst/>
          </a:prstGeom>
        </p:spPr>
        <p:txBody>
          <a:bodyPr vert="horz" lIns="91523" tIns="45760" rIns="91523" bIns="4576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650"/>
            <a:ext cx="2949786" cy="496967"/>
          </a:xfrm>
          <a:prstGeom prst="rect">
            <a:avLst/>
          </a:prstGeom>
        </p:spPr>
        <p:txBody>
          <a:bodyPr vert="horz" lIns="91523" tIns="45760" rIns="91523" bIns="4576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50"/>
            <a:ext cx="2949786" cy="496967"/>
          </a:xfrm>
          <a:prstGeom prst="rect">
            <a:avLst/>
          </a:prstGeom>
        </p:spPr>
        <p:txBody>
          <a:bodyPr vert="horz" lIns="91523" tIns="45760" rIns="91523" bIns="45760" rtlCol="0" anchor="b"/>
          <a:lstStyle>
            <a:lvl1pPr algn="r">
              <a:defRPr sz="1200"/>
            </a:lvl1pPr>
          </a:lstStyle>
          <a:p>
            <a:fld id="{019DC6CA-6C97-41CA-94C7-0FE9772FEC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8739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163E4-4A6E-7441-A1FA-80059517E609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3EDC0-3434-F646-9BFD-B7524C6FF3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6412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163E4-4A6E-7441-A1FA-80059517E609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3EDC0-3434-F646-9BFD-B7524C6FF3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066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163E4-4A6E-7441-A1FA-80059517E609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3EDC0-3434-F646-9BFD-B7524C6FF3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5216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163E4-4A6E-7441-A1FA-80059517E609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3EDC0-3434-F646-9BFD-B7524C6FF3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5209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163E4-4A6E-7441-A1FA-80059517E609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3EDC0-3434-F646-9BFD-B7524C6FF3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2628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163E4-4A6E-7441-A1FA-80059517E609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3EDC0-3434-F646-9BFD-B7524C6FF3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6472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163E4-4A6E-7441-A1FA-80059517E609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3EDC0-3434-F646-9BFD-B7524C6FF3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952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163E4-4A6E-7441-A1FA-80059517E609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3EDC0-3434-F646-9BFD-B7524C6FF3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9735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163E4-4A6E-7441-A1FA-80059517E609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3EDC0-3434-F646-9BFD-B7524C6FF3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9861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163E4-4A6E-7441-A1FA-80059517E609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3EDC0-3434-F646-9BFD-B7524C6FF3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6627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163E4-4A6E-7441-A1FA-80059517E609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3EDC0-3434-F646-9BFD-B7524C6FF3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9435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3163E4-4A6E-7441-A1FA-80059517E609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3EDC0-3434-F646-9BFD-B7524C6FF3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277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kan-senryaku@city.kagoshima.lg.jp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7822593"/>
              </p:ext>
            </p:extLst>
          </p:nvPr>
        </p:nvGraphicFramePr>
        <p:xfrm>
          <a:off x="310711" y="1058035"/>
          <a:ext cx="6444000" cy="27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033">
                  <a:extLst>
                    <a:ext uri="{9D8B030D-6E8A-4147-A177-3AD203B41FA5}">
                      <a16:colId xmlns:a16="http://schemas.microsoft.com/office/drawing/2014/main" val="4012212012"/>
                    </a:ext>
                  </a:extLst>
                </a:gridCol>
                <a:gridCol w="925550">
                  <a:extLst>
                    <a:ext uri="{9D8B030D-6E8A-4147-A177-3AD203B41FA5}">
                      <a16:colId xmlns:a16="http://schemas.microsoft.com/office/drawing/2014/main" val="3452708095"/>
                    </a:ext>
                  </a:extLst>
                </a:gridCol>
                <a:gridCol w="4985417">
                  <a:extLst>
                    <a:ext uri="{9D8B030D-6E8A-4147-A177-3AD203B41FA5}">
                      <a16:colId xmlns:a16="http://schemas.microsoft.com/office/drawing/2014/main" val="363432637"/>
                    </a:ext>
                  </a:extLst>
                </a:gridCol>
              </a:tblGrid>
              <a:tr h="396000">
                <a:tc gridSpan="2">
                  <a:txBody>
                    <a:bodyPr/>
                    <a:lstStyle/>
                    <a:p>
                      <a:pPr algn="dist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事業所名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dist"/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3364449"/>
                  </a:ext>
                </a:extLst>
              </a:tr>
              <a:tr h="396000">
                <a:tc gridSpan="2">
                  <a:txBody>
                    <a:bodyPr/>
                    <a:lstStyle/>
                    <a:p>
                      <a:pPr algn="dist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住所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dist"/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115509"/>
                  </a:ext>
                </a:extLst>
              </a:tr>
              <a:tr h="396000">
                <a:tc gridSpan="2">
                  <a:txBody>
                    <a:bodyPr/>
                    <a:lstStyle/>
                    <a:p>
                      <a:pPr algn="dist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参加予定人数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　　　　　　　　　　　　　名の予定（　対面　</a:t>
                      </a:r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/</a:t>
                      </a:r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オンライン　）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413682"/>
                  </a:ext>
                </a:extLst>
              </a:tr>
              <a:tr h="396000">
                <a:tc gridSpan="2">
                  <a:txBody>
                    <a:bodyPr/>
                    <a:lstStyle/>
                    <a:p>
                      <a:pPr algn="dist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参加予定部署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（企画部署、調理部署　等）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8393585"/>
                  </a:ext>
                </a:extLst>
              </a:tr>
              <a:tr h="396000">
                <a:tc rowSpan="3">
                  <a:txBody>
                    <a:bodyPr/>
                    <a:lstStyle/>
                    <a:p>
                      <a:pPr algn="dist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ご担当者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vert="eaVert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氏名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8648924"/>
                  </a:ext>
                </a:extLst>
              </a:tr>
              <a:tr h="396000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メール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6039960"/>
                  </a:ext>
                </a:extLst>
              </a:tr>
              <a:tr h="396000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電話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3783049"/>
                  </a:ext>
                </a:extLst>
              </a:tr>
            </a:tbl>
          </a:graphicData>
        </a:graphic>
      </p:graphicFrame>
      <p:sp>
        <p:nvSpPr>
          <p:cNvPr id="8" name="タイトル 1"/>
          <p:cNvSpPr txBox="1">
            <a:spLocks/>
          </p:cNvSpPr>
          <p:nvPr/>
        </p:nvSpPr>
        <p:spPr>
          <a:xfrm>
            <a:off x="217279" y="9116259"/>
            <a:ext cx="6593370" cy="770584"/>
          </a:xfrm>
          <a:prstGeom prst="rect">
            <a:avLst/>
          </a:prstGeom>
          <a:noFill/>
          <a:ln w="28575">
            <a:noFill/>
          </a:ln>
        </p:spPr>
        <p:txBody>
          <a:bodyPr vert="horz" lIns="84406" tIns="42203" rIns="66462" bIns="42203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Aft>
                <a:spcPts val="554"/>
              </a:spcAft>
            </a:pPr>
            <a:r>
              <a:rPr lang="ja-JP" altLang="en-US" sz="1108" dirty="0">
                <a:latin typeface="メイリオ" panose="020B0604030504040204" pitchFamily="50" charset="-128"/>
                <a:ea typeface="メイリオ" panose="020B0604030504040204" pitchFamily="50" charset="-128"/>
              </a:rPr>
              <a:t>鹿児島市観光</a:t>
            </a:r>
            <a:r>
              <a:rPr lang="ja-JP" altLang="en-US" sz="1108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プロモーション課</a:t>
            </a:r>
            <a:r>
              <a:rPr lang="ja-JP" altLang="en-US" sz="1108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108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電話</a:t>
            </a:r>
            <a:r>
              <a:rPr lang="ja-JP" altLang="en-US" sz="1108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en-US" altLang="ja-JP" sz="1108" dirty="0">
                <a:latin typeface="メイリオ" panose="020B0604030504040204" pitchFamily="50" charset="-128"/>
                <a:ea typeface="メイリオ" panose="020B0604030504040204" pitchFamily="50" charset="-128"/>
              </a:rPr>
              <a:t>099-216-1510</a:t>
            </a:r>
            <a:r>
              <a:rPr lang="ja-JP" altLang="en-US" sz="1108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108" dirty="0">
                <a:latin typeface="メイリオ" panose="020B0604030504040204" pitchFamily="50" charset="-128"/>
                <a:ea typeface="メイリオ" panose="020B0604030504040204" pitchFamily="50" charset="-128"/>
              </a:rPr>
              <a:t>FAX</a:t>
            </a:r>
            <a:r>
              <a:rPr lang="ja-JP" altLang="en-US" sz="1108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en-US" altLang="ja-JP" sz="1108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099-216-1320</a:t>
            </a:r>
          </a:p>
          <a:p>
            <a:pPr algn="l">
              <a:spcAft>
                <a:spcPts val="554"/>
              </a:spcAft>
            </a:pPr>
            <a:r>
              <a:rPr lang="en-US" altLang="ja-JP" sz="1108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MAIL</a:t>
            </a:r>
            <a:r>
              <a:rPr lang="ja-JP" altLang="en-US" sz="1108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en-US" altLang="ja-JP" sz="1108" dirty="0" smtClean="0">
                <a:latin typeface="メイリオ" panose="020B0604030504040204" pitchFamily="50" charset="-128"/>
                <a:ea typeface="メイリオ" panose="020B0604030504040204" pitchFamily="50" charset="-128"/>
                <a:hlinkClick r:id="rId2"/>
              </a:rPr>
              <a:t>kan-senryaku@city.kagoshima.lg.jp</a:t>
            </a:r>
            <a:r>
              <a:rPr lang="ja-JP" altLang="en-US" sz="1108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1108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spcAft>
                <a:spcPts val="554"/>
              </a:spcAft>
            </a:pPr>
            <a:r>
              <a:rPr lang="en-US" altLang="ja-JP" sz="1108" dirty="0">
                <a:latin typeface="メイリオ" panose="020B0604030504040204" pitchFamily="50" charset="-128"/>
                <a:ea typeface="メイリオ" panose="020B0604030504040204" pitchFamily="50" charset="-128"/>
              </a:rPr>
              <a:t>URL </a:t>
            </a:r>
            <a:r>
              <a:rPr lang="ja-JP" altLang="en-US" sz="1108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en-US" altLang="ja-JP" sz="1108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https</a:t>
            </a:r>
            <a:r>
              <a:rPr lang="en-US" altLang="ja-JP" sz="1108" dirty="0">
                <a:latin typeface="メイリオ" panose="020B0604030504040204" pitchFamily="50" charset="-128"/>
                <a:ea typeface="メイリオ" panose="020B0604030504040204" pitchFamily="50" charset="-128"/>
              </a:rPr>
              <a:t>://www.kagoshima-yokanavi.jp/cvb/news/157</a:t>
            </a:r>
            <a:r>
              <a:rPr lang="ja-JP" altLang="en-US" sz="1108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</a:t>
            </a:r>
            <a:r>
              <a:rPr lang="en-US" altLang="ja-JP" sz="1108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1108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endParaRPr lang="en-US" altLang="ja-JP" sz="1108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タイトル 1"/>
          <p:cNvSpPr txBox="1">
            <a:spLocks/>
          </p:cNvSpPr>
          <p:nvPr/>
        </p:nvSpPr>
        <p:spPr>
          <a:xfrm>
            <a:off x="112710" y="710349"/>
            <a:ext cx="6745289" cy="388953"/>
          </a:xfrm>
          <a:prstGeom prst="rect">
            <a:avLst/>
          </a:prstGeom>
          <a:noFill/>
          <a:ln w="28575">
            <a:noFill/>
          </a:ln>
        </p:spPr>
        <p:txBody>
          <a:bodyPr vert="horz" lIns="84406" tIns="42203" rIns="66462" bIns="42203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Aft>
                <a:spcPts val="554"/>
              </a:spcAft>
            </a:pPr>
            <a:r>
              <a:rPr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■基本情報</a:t>
            </a:r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タイトル 1"/>
          <p:cNvSpPr txBox="1">
            <a:spLocks/>
          </p:cNvSpPr>
          <p:nvPr/>
        </p:nvSpPr>
        <p:spPr>
          <a:xfrm>
            <a:off x="4343210" y="9377644"/>
            <a:ext cx="1047940" cy="537103"/>
          </a:xfrm>
          <a:prstGeom prst="rect">
            <a:avLst/>
          </a:prstGeom>
          <a:noFill/>
          <a:ln w="28575">
            <a:noFill/>
          </a:ln>
        </p:spPr>
        <p:txBody>
          <a:bodyPr vert="horz" lIns="84406" tIns="42203" rIns="66462" bIns="42203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申込書データの</a:t>
            </a:r>
            <a:endParaRPr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ダウンロードは</a:t>
            </a:r>
            <a:endParaRPr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コチラ→</a:t>
            </a:r>
            <a:endParaRPr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54" name="表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9695085"/>
              </p:ext>
            </p:extLst>
          </p:nvPr>
        </p:nvGraphicFramePr>
        <p:xfrm>
          <a:off x="101399" y="468421"/>
          <a:ext cx="1865029" cy="2990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5029">
                  <a:extLst>
                    <a:ext uri="{9D8B030D-6E8A-4147-A177-3AD203B41FA5}">
                      <a16:colId xmlns:a16="http://schemas.microsoft.com/office/drawing/2014/main" val="3621969044"/>
                    </a:ext>
                  </a:extLst>
                </a:gridCol>
              </a:tblGrid>
              <a:tr h="299077">
                <a:tc>
                  <a:txBody>
                    <a:bodyPr/>
                    <a:lstStyle/>
                    <a:p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お申し込み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7205585"/>
                  </a:ext>
                </a:extLst>
              </a:tr>
            </a:tbl>
          </a:graphicData>
        </a:graphic>
      </p:graphicFrame>
      <p:graphicFrame>
        <p:nvGraphicFramePr>
          <p:cNvPr id="55" name="表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5426764"/>
              </p:ext>
            </p:extLst>
          </p:nvPr>
        </p:nvGraphicFramePr>
        <p:xfrm>
          <a:off x="101399" y="8863521"/>
          <a:ext cx="2080314" cy="2990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0314">
                  <a:extLst>
                    <a:ext uri="{9D8B030D-6E8A-4147-A177-3AD203B41FA5}">
                      <a16:colId xmlns:a16="http://schemas.microsoft.com/office/drawing/2014/main" val="3621969044"/>
                    </a:ext>
                  </a:extLst>
                </a:gridCol>
              </a:tblGrid>
              <a:tr h="299077">
                <a:tc>
                  <a:txBody>
                    <a:bodyPr/>
                    <a:lstStyle/>
                    <a:p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お問い合わせ</a:t>
                      </a:r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/</a:t>
                      </a:r>
                      <a:r>
                        <a:rPr kumimoji="1" lang="ja-JP" altLang="en-US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お申込み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7205585"/>
                  </a:ext>
                </a:extLst>
              </a:tr>
            </a:tbl>
          </a:graphicData>
        </a:graphic>
      </p:graphicFrame>
      <p:pic>
        <p:nvPicPr>
          <p:cNvPr id="2" name="図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4337" y="9269526"/>
            <a:ext cx="690374" cy="608359"/>
          </a:xfrm>
          <a:prstGeom prst="rect">
            <a:avLst/>
          </a:prstGeom>
        </p:spPr>
      </p:pic>
      <p:graphicFrame>
        <p:nvGraphicFramePr>
          <p:cNvPr id="23" name="表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2013016"/>
              </p:ext>
            </p:extLst>
          </p:nvPr>
        </p:nvGraphicFramePr>
        <p:xfrm>
          <a:off x="321706" y="4378871"/>
          <a:ext cx="3097182" cy="27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8591">
                  <a:extLst>
                    <a:ext uri="{9D8B030D-6E8A-4147-A177-3AD203B41FA5}">
                      <a16:colId xmlns:a16="http://schemas.microsoft.com/office/drawing/2014/main" val="4012212012"/>
                    </a:ext>
                  </a:extLst>
                </a:gridCol>
                <a:gridCol w="1548591">
                  <a:extLst>
                    <a:ext uri="{9D8B030D-6E8A-4147-A177-3AD203B41FA5}">
                      <a16:colId xmlns:a16="http://schemas.microsoft.com/office/drawing/2014/main" val="363432637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 smtClean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２月</a:t>
                      </a:r>
                      <a:r>
                        <a:rPr kumimoji="1" lang="en-US" altLang="ja-JP" sz="1100" b="1" dirty="0" smtClean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</a:t>
                      </a:r>
                      <a:r>
                        <a:rPr kumimoji="1" lang="ja-JP" altLang="en-US" sz="1100" b="1" dirty="0" smtClean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４日（月）</a:t>
                      </a:r>
                      <a:endParaRPr kumimoji="1" lang="en-US" altLang="ja-JP" sz="1100" b="1" dirty="0" smtClean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 smtClean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ご希望</a:t>
                      </a:r>
                      <a:endParaRPr kumimoji="1" lang="ja-JP" altLang="en-US" sz="1100" b="1" dirty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963518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10:00-11:00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11550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11:00-12:00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0057864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13:00-14:00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747642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14:00-15:00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9940976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15:00-16:00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52609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16:00-17:00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30091"/>
                  </a:ext>
                </a:extLst>
              </a:tr>
            </a:tbl>
          </a:graphicData>
        </a:graphic>
      </p:graphicFrame>
      <p:sp>
        <p:nvSpPr>
          <p:cNvPr id="24" name="タイトル 1"/>
          <p:cNvSpPr txBox="1">
            <a:spLocks/>
          </p:cNvSpPr>
          <p:nvPr/>
        </p:nvSpPr>
        <p:spPr>
          <a:xfrm>
            <a:off x="46243" y="66413"/>
            <a:ext cx="6745289" cy="26514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vert="horz" lIns="84406" tIns="42203" rIns="66462" bIns="42203" rtlCol="0" anchor="ctr">
            <a:normAutofit fontScale="925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554"/>
              </a:spcAft>
            </a:pPr>
            <a:r>
              <a:rPr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メール又は</a:t>
            </a:r>
            <a:r>
              <a:rPr lang="en-US" altLang="ja-JP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FAX</a:t>
            </a:r>
            <a:r>
              <a:rPr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にて</a:t>
            </a:r>
            <a:r>
              <a:rPr lang="ja-JP" altLang="en-US" sz="11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lang="en-US" altLang="ja-JP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11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11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26</a:t>
            </a:r>
            <a:r>
              <a:rPr lang="ja-JP" altLang="en-US" sz="11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日（</a:t>
            </a:r>
            <a:r>
              <a:rPr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水</a:t>
            </a:r>
            <a:r>
              <a:rPr lang="ja-JP" altLang="en-US" sz="11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までにお申し込みください</a:t>
            </a:r>
            <a:r>
              <a:rPr lang="ja-JP" altLang="en-US" sz="11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。決定次第連絡いたします。（</a:t>
            </a:r>
            <a:r>
              <a:rPr lang="en-US" altLang="ja-JP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11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中</a:t>
            </a:r>
            <a:r>
              <a:rPr lang="ja-JP" altLang="en-US" sz="11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予定）</a:t>
            </a:r>
            <a:endParaRPr lang="en-US" altLang="ja-JP" sz="11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タイトル 1"/>
          <p:cNvSpPr txBox="1">
            <a:spLocks/>
          </p:cNvSpPr>
          <p:nvPr/>
        </p:nvSpPr>
        <p:spPr>
          <a:xfrm>
            <a:off x="112711" y="3843443"/>
            <a:ext cx="6745289" cy="564910"/>
          </a:xfrm>
          <a:prstGeom prst="rect">
            <a:avLst/>
          </a:prstGeom>
          <a:noFill/>
          <a:ln w="28575">
            <a:noFill/>
          </a:ln>
        </p:spPr>
        <p:txBody>
          <a:bodyPr vert="horz" lIns="84406" tIns="42203" rIns="66462" bIns="42203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Aft>
                <a:spcPts val="554"/>
              </a:spcAft>
            </a:pPr>
            <a:r>
              <a:rPr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■希望日時</a:t>
            </a:r>
            <a:endParaRPr lang="en-US" altLang="ja-JP" sz="11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spcAft>
                <a:spcPts val="554"/>
              </a:spcAft>
            </a:pP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・ご希望の時間帯に「○」を</a:t>
            </a:r>
            <a:r>
              <a:rPr lang="ja-JP" altLang="en-US" sz="11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複数個所</a:t>
            </a:r>
            <a:r>
              <a:rPr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ご記載ください。</a:t>
            </a:r>
            <a:endParaRPr lang="en-US" altLang="ja-JP" sz="11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4" name="タイトル 1"/>
          <p:cNvSpPr txBox="1">
            <a:spLocks/>
          </p:cNvSpPr>
          <p:nvPr/>
        </p:nvSpPr>
        <p:spPr>
          <a:xfrm>
            <a:off x="217279" y="7191121"/>
            <a:ext cx="6745289" cy="560682"/>
          </a:xfrm>
          <a:prstGeom prst="rect">
            <a:avLst/>
          </a:prstGeom>
          <a:noFill/>
          <a:ln w="28575">
            <a:noFill/>
          </a:ln>
        </p:spPr>
        <p:txBody>
          <a:bodyPr vert="horz" lIns="84406" tIns="42203" rIns="66462" bIns="42203" rtlCol="0" anchor="ctr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Aft>
                <a:spcPts val="554"/>
              </a:spcAft>
            </a:pPr>
            <a:r>
              <a:rPr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■助言希望の内容等</a:t>
            </a:r>
            <a:endParaRPr lang="en-US" altLang="ja-JP" sz="11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spcAft>
                <a:spcPts val="554"/>
              </a:spcAft>
            </a:pP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・現時点でご記載頂ける範囲で結構です。調整の参考にさせて頂きます。</a:t>
            </a:r>
            <a:endParaRPr lang="en-US" altLang="ja-JP" sz="11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35" name="表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0688809"/>
              </p:ext>
            </p:extLst>
          </p:nvPr>
        </p:nvGraphicFramePr>
        <p:xfrm>
          <a:off x="364236" y="7751804"/>
          <a:ext cx="6446413" cy="973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46413">
                  <a:extLst>
                    <a:ext uri="{9D8B030D-6E8A-4147-A177-3AD203B41FA5}">
                      <a16:colId xmlns:a16="http://schemas.microsoft.com/office/drawing/2014/main" val="363432637"/>
                    </a:ext>
                  </a:extLst>
                </a:gridCol>
              </a:tblGrid>
              <a:tr h="973096">
                <a:tc>
                  <a:txBody>
                    <a:bodyPr/>
                    <a:lstStyle/>
                    <a:p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（例：特に○○○や○○○について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時間の助言を希望）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3783049"/>
                  </a:ext>
                </a:extLst>
              </a:tr>
            </a:tbl>
          </a:graphicData>
        </a:graphic>
      </p:graphicFrame>
      <p:graphicFrame>
        <p:nvGraphicFramePr>
          <p:cNvPr id="37" name="表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7386833"/>
              </p:ext>
            </p:extLst>
          </p:nvPr>
        </p:nvGraphicFramePr>
        <p:xfrm>
          <a:off x="3627883" y="4370606"/>
          <a:ext cx="3097182" cy="27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8591">
                  <a:extLst>
                    <a:ext uri="{9D8B030D-6E8A-4147-A177-3AD203B41FA5}">
                      <a16:colId xmlns:a16="http://schemas.microsoft.com/office/drawing/2014/main" val="4012212012"/>
                    </a:ext>
                  </a:extLst>
                </a:gridCol>
                <a:gridCol w="1548591">
                  <a:extLst>
                    <a:ext uri="{9D8B030D-6E8A-4147-A177-3AD203B41FA5}">
                      <a16:colId xmlns:a16="http://schemas.microsoft.com/office/drawing/2014/main" val="363432637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 smtClean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</a:t>
                      </a:r>
                      <a:r>
                        <a:rPr kumimoji="1" lang="ja-JP" altLang="en-US" sz="1100" b="1" dirty="0" smtClean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r>
                        <a:rPr kumimoji="1" lang="en-US" altLang="ja-JP" sz="1100" b="1" dirty="0" smtClean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</a:t>
                      </a:r>
                      <a:r>
                        <a:rPr kumimoji="1" lang="ja-JP" altLang="en-US" sz="1100" b="1" dirty="0" smtClean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５日（火）</a:t>
                      </a:r>
                      <a:endParaRPr kumimoji="1" lang="en-US" altLang="ja-JP" sz="1100" b="1" dirty="0" smtClean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 smtClean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ご希望</a:t>
                      </a:r>
                      <a:endParaRPr kumimoji="1" lang="ja-JP" altLang="en-US" sz="1100" b="1" dirty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963518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10:00-11:00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11550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11:00-12:00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0057864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13:00-14:00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747642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14:00-15:00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9940976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15:00-16:00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52609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100" b="1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16:00-17:00</a:t>
                      </a:r>
                    </a:p>
                  </a:txBody>
                  <a:tcPr marL="84406" marR="84406" marT="42203" marB="4220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84406" marR="84406" marT="42203" marB="42203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30091"/>
                  </a:ext>
                </a:extLst>
              </a:tr>
            </a:tbl>
          </a:graphicData>
        </a:graphic>
      </p:graphicFrame>
      <p:pic>
        <p:nvPicPr>
          <p:cNvPr id="3" name="図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6474" y="9377644"/>
            <a:ext cx="466725" cy="46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668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1188</TotalTime>
  <Words>204</Words>
  <Application>Microsoft Office PowerPoint</Application>
  <PresentationFormat>A4 210 x 297 mm</PresentationFormat>
  <Paragraphs>41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ＭＳ Ｐゴシック</vt:lpstr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naibu</dc:creator>
  <cp:lastModifiedBy>naibu</cp:lastModifiedBy>
  <cp:revision>106</cp:revision>
  <cp:lastPrinted>2022-01-12T06:08:12Z</cp:lastPrinted>
  <dcterms:modified xsi:type="dcterms:W3CDTF">2022-01-13T12:14:05Z</dcterms:modified>
</cp:coreProperties>
</file>